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3" r:id="rId3"/>
    <p:sldId id="262" r:id="rId4"/>
    <p:sldId id="261" r:id="rId5"/>
    <p:sldId id="266" r:id="rId6"/>
    <p:sldId id="267" r:id="rId7"/>
    <p:sldId id="268" r:id="rId8"/>
    <p:sldId id="269" r:id="rId9"/>
    <p:sldId id="270" r:id="rId10"/>
    <p:sldId id="265" r:id="rId11"/>
    <p:sldId id="271" r:id="rId12"/>
    <p:sldId id="272" r:id="rId13"/>
    <p:sldId id="273" r:id="rId14"/>
    <p:sldId id="274" r:id="rId15"/>
    <p:sldId id="275" r:id="rId16"/>
    <p:sldId id="264" r:id="rId17"/>
    <p:sldId id="280" r:id="rId18"/>
    <p:sldId id="279" r:id="rId19"/>
    <p:sldId id="278" r:id="rId20"/>
    <p:sldId id="277" r:id="rId21"/>
    <p:sldId id="281" r:id="rId22"/>
    <p:sldId id="276" r:id="rId23"/>
    <p:sldId id="282" r:id="rId24"/>
    <p:sldId id="284" r:id="rId25"/>
    <p:sldId id="26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F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03.01.2015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03.01.2015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03.01.2015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03.01.2015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03.01.2015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03.01.2015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B21CB-FF47-4E68-A1F5-21510453A608}" type="datetimeFigureOut">
              <a:rPr lang="ru-RU" smtClean="0"/>
              <a:pPr/>
              <a:t>03.01.2015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img.labirint.ru/images/comments_pic/0841/01labct8o1223417098.jpg" TargetMode="External"/><Relationship Id="rId13" Type="http://schemas.openxmlformats.org/officeDocument/2006/relationships/hyperlink" Target="http://www.easyvectors.com/assets/images/vectors/vmvectors/burung-pipit-1.jpg" TargetMode="External"/><Relationship Id="rId18" Type="http://schemas.openxmlformats.org/officeDocument/2006/relationships/hyperlink" Target="http://fs.nashaucheba.ru/tw_files2/urls_3/1174/d-1173137/img12.jpg" TargetMode="External"/><Relationship Id="rId3" Type="http://schemas.openxmlformats.org/officeDocument/2006/relationships/hyperlink" Target="http://content.foto.mail.ru/mail/gtsii/_blogs/i-2678.jpg" TargetMode="External"/><Relationship Id="rId21" Type="http://schemas.openxmlformats.org/officeDocument/2006/relationships/hyperlink" Target="http://www.free-lancers.net/posted_files/NF7FC56740DFF.jpg" TargetMode="External"/><Relationship Id="rId7" Type="http://schemas.openxmlformats.org/officeDocument/2006/relationships/hyperlink" Target="http://lib3.podelise.ru/tw_files2/urls_25/368/d-367736/367736_html_m4dc39f2c.png" TargetMode="External"/><Relationship Id="rId12" Type="http://schemas.openxmlformats.org/officeDocument/2006/relationships/hyperlink" Target="http://www.gorogloba.ru/images/goroskop_1286.jpg" TargetMode="External"/><Relationship Id="rId17" Type="http://schemas.openxmlformats.org/officeDocument/2006/relationships/hyperlink" Target="http://static4.read.ru/images/booksillustrations/188647.jpg" TargetMode="External"/><Relationship Id="rId2" Type="http://schemas.openxmlformats.org/officeDocument/2006/relationships/hyperlink" Target="http://easyen.ru/load/metodika/k_prezentacijam/shablony_prezentacij_ljublju_chitat/277-1-0-17513" TargetMode="External"/><Relationship Id="rId16" Type="http://schemas.openxmlformats.org/officeDocument/2006/relationships/hyperlink" Target="http://urf.podelise.ru/tw_files2/urls_21/79/d-78870/78870_html_m737bb521.jpg" TargetMode="External"/><Relationship Id="rId20" Type="http://schemas.openxmlformats.org/officeDocument/2006/relationships/hyperlink" Target="http://img1.liveinternet.ru/images/attach/c/7/96/862/96862037_large_Sever_47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aushili.ru/oformlenie/tekhnolog.jpg" TargetMode="External"/><Relationship Id="rId11" Type="http://schemas.openxmlformats.org/officeDocument/2006/relationships/hyperlink" Target="http://zhasorken.kz/wp-content/uploads/2013/09/482856-300x294.jpg" TargetMode="External"/><Relationship Id="rId5" Type="http://schemas.openxmlformats.org/officeDocument/2006/relationships/hyperlink" Target="http://lib.podelise.ru/tw_files2/urls_15/5/d-4569/4569_html_m764fbdd8.jpg" TargetMode="External"/><Relationship Id="rId15" Type="http://schemas.openxmlformats.org/officeDocument/2006/relationships/hyperlink" Target="http://img10.proshkolu.ru/content/media/pic/std/4000000/3866000/3865123-37adf43b84771981.png" TargetMode="External"/><Relationship Id="rId23" Type="http://schemas.openxmlformats.org/officeDocument/2006/relationships/hyperlink" Target="http://s60.radikal.ru/i169/1010/a0/7d365e530b40.gif" TargetMode="External"/><Relationship Id="rId10" Type="http://schemas.openxmlformats.org/officeDocument/2006/relationships/hyperlink" Target="http://img01.chitalnya.ru/upload2/129/65773661015555.jpg" TargetMode="External"/><Relationship Id="rId19" Type="http://schemas.openxmlformats.org/officeDocument/2006/relationships/hyperlink" Target="http://lib.exdat.com/tw_files2/urls_4/118/d-117947/img14.jpg" TargetMode="External"/><Relationship Id="rId4" Type="http://schemas.openxmlformats.org/officeDocument/2006/relationships/hyperlink" Target="http://www.tele-gurman.com/images/stories/gorod/2013/18.04/Luk/1.jpg" TargetMode="External"/><Relationship Id="rId9" Type="http://schemas.openxmlformats.org/officeDocument/2006/relationships/hyperlink" Target="http://www.stihi.ru/pics/2014/02/06/8060.jpg" TargetMode="External"/><Relationship Id="rId14" Type="http://schemas.openxmlformats.org/officeDocument/2006/relationships/hyperlink" Target="http://www.stihi.ru/pics/2012/10/01/2860.jpg" TargetMode="External"/><Relationship Id="rId22" Type="http://schemas.openxmlformats.org/officeDocument/2006/relationships/hyperlink" Target="http://cs416925.vk.me/v416925161/2799/IDjqHoO1YNM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3.xml"/><Relationship Id="rId5" Type="http://schemas.openxmlformats.org/officeDocument/2006/relationships/slide" Target="slide16.xml"/><Relationship Id="rId4" Type="http://schemas.openxmlformats.org/officeDocument/2006/relationships/slide" Target="slide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836712"/>
            <a:ext cx="712879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6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FF0066"/>
                    </a:gs>
                    <a:gs pos="90000">
                      <a:srgbClr val="C00000"/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КВН «Знатоки фольклора»</a:t>
            </a:r>
            <a:endParaRPr lang="ru-RU" sz="6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rgbClr val="FF0066"/>
                  </a:gs>
                  <a:gs pos="90000">
                    <a:srgbClr val="C00000"/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2051" name="Прямоугольник 2"/>
          <p:cNvSpPr>
            <a:spLocks noChangeArrowheads="1"/>
          </p:cNvSpPr>
          <p:nvPr/>
        </p:nvSpPr>
        <p:spPr bwMode="auto">
          <a:xfrm>
            <a:off x="251520" y="5157192"/>
            <a:ext cx="5400600" cy="1355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b="1" i="1" dirty="0"/>
              <a:t>Елисеева Екатерина Степановна</a:t>
            </a:r>
          </a:p>
          <a:p>
            <a:pPr algn="ctr">
              <a:lnSpc>
                <a:spcPct val="114000"/>
              </a:lnSpc>
            </a:pPr>
            <a:r>
              <a:rPr lang="ru-RU" b="1" i="1" dirty="0"/>
              <a:t>учитель начальных классов</a:t>
            </a:r>
          </a:p>
          <a:p>
            <a:pPr algn="ctr">
              <a:lnSpc>
                <a:spcPct val="114000"/>
              </a:lnSpc>
            </a:pPr>
            <a:r>
              <a:rPr lang="ru-RU" b="1" i="1" dirty="0"/>
              <a:t>МАОУ «СОШ №17» город Улан-Удэ</a:t>
            </a:r>
          </a:p>
          <a:p>
            <a:pPr algn="ctr">
              <a:lnSpc>
                <a:spcPct val="114000"/>
              </a:lnSpc>
            </a:pPr>
            <a:r>
              <a:rPr lang="ru-RU" b="1" i="1" dirty="0"/>
              <a:t>республика Бурятия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19672" y="3068960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Внеклассное мероприятие для 1 класса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0"/>
            <a:ext cx="3600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7780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FF0066"/>
                    </a:gs>
                    <a:gs pos="90000">
                      <a:srgbClr val="C00000"/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ea typeface="+mj-ea"/>
                <a:cs typeface="+mj-cs"/>
              </a:rPr>
              <a:t>Загадки</a:t>
            </a:r>
            <a:endParaRPr lang="ru-RU" dirty="0"/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323528" y="5986642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691680" y="1045793"/>
            <a:ext cx="568863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Вот иголки и булавки</a:t>
            </a:r>
            <a:br>
              <a:rPr lang="ru-RU" sz="3200" b="1" dirty="0">
                <a:solidFill>
                  <a:srgbClr val="002060"/>
                </a:solidFill>
              </a:rPr>
            </a:br>
            <a:r>
              <a:rPr lang="ru-RU" sz="3200" b="1" dirty="0">
                <a:solidFill>
                  <a:srgbClr val="002060"/>
                </a:solidFill>
              </a:rPr>
              <a:t>Вылезают из-под лавки</a:t>
            </a:r>
            <a:br>
              <a:rPr lang="ru-RU" sz="3200" b="1" dirty="0">
                <a:solidFill>
                  <a:srgbClr val="002060"/>
                </a:solidFill>
              </a:rPr>
            </a:br>
            <a:r>
              <a:rPr lang="ru-RU" sz="3200" b="1" dirty="0">
                <a:solidFill>
                  <a:srgbClr val="002060"/>
                </a:solidFill>
              </a:rPr>
              <a:t>На меня они глядят</a:t>
            </a:r>
            <a:br>
              <a:rPr lang="ru-RU" sz="3200" b="1" dirty="0">
                <a:solidFill>
                  <a:srgbClr val="002060"/>
                </a:solidFill>
              </a:rPr>
            </a:br>
            <a:r>
              <a:rPr lang="ru-RU" sz="3200" b="1" dirty="0">
                <a:solidFill>
                  <a:srgbClr val="002060"/>
                </a:solidFill>
              </a:rPr>
              <a:t>Молока они хотят.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307745"/>
            <a:ext cx="2124075" cy="2667000"/>
          </a:xfrm>
          <a:prstGeom prst="rect">
            <a:avLst/>
          </a:prstGeom>
          <a:noFill/>
          <a:ln w="19050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860032" y="4029182"/>
            <a:ext cx="14093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Ёжик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855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0"/>
            <a:ext cx="3600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7780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FF0066"/>
                    </a:gs>
                    <a:gs pos="90000">
                      <a:srgbClr val="C00000"/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ea typeface="+mj-ea"/>
                <a:cs typeface="+mj-cs"/>
              </a:rPr>
              <a:t>Загадки</a:t>
            </a:r>
            <a:endParaRPr lang="ru-RU" dirty="0"/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323528" y="5986642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691680" y="1045793"/>
            <a:ext cx="568863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Узнать его нам просто,</a:t>
            </a:r>
          </a:p>
          <a:p>
            <a:r>
              <a:rPr lang="ru-RU" sz="3200" b="1" dirty="0">
                <a:solidFill>
                  <a:srgbClr val="002060"/>
                </a:solidFill>
              </a:rPr>
              <a:t>Узнать его легко:</a:t>
            </a:r>
          </a:p>
          <a:p>
            <a:r>
              <a:rPr lang="ru-RU" sz="3200" b="1" dirty="0">
                <a:solidFill>
                  <a:srgbClr val="002060"/>
                </a:solidFill>
              </a:rPr>
              <a:t>Высокого он роста</a:t>
            </a:r>
          </a:p>
          <a:p>
            <a:r>
              <a:rPr lang="ru-RU" sz="3200" b="1" dirty="0">
                <a:solidFill>
                  <a:srgbClr val="002060"/>
                </a:solidFill>
              </a:rPr>
              <a:t>И видит далеко.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92080" y="3861048"/>
            <a:ext cx="17940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Жираф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682" y="3213782"/>
            <a:ext cx="2857500" cy="2800350"/>
          </a:xfrm>
          <a:prstGeom prst="rect">
            <a:avLst/>
          </a:prstGeom>
          <a:noFill/>
          <a:ln w="19050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4503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0"/>
            <a:ext cx="3600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7780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FF0066"/>
                    </a:gs>
                    <a:gs pos="90000">
                      <a:srgbClr val="C00000"/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ea typeface="+mj-ea"/>
                <a:cs typeface="+mj-cs"/>
              </a:rPr>
              <a:t>Загадки</a:t>
            </a:r>
            <a:endParaRPr lang="ru-RU" dirty="0"/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323528" y="5986642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015716" y="908720"/>
            <a:ext cx="568863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Он в мундире ярком, </a:t>
            </a:r>
            <a:r>
              <a:rPr lang="ru-RU" sz="3200" b="1" dirty="0" smtClean="0">
                <a:solidFill>
                  <a:srgbClr val="002060"/>
                </a:solidFill>
              </a:rPr>
              <a:t>Шпоры </a:t>
            </a:r>
            <a:r>
              <a:rPr lang="ru-RU" sz="3200" b="1" dirty="0">
                <a:solidFill>
                  <a:srgbClr val="002060"/>
                </a:solidFill>
              </a:rPr>
              <a:t>для красы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Днём </a:t>
            </a:r>
            <a:r>
              <a:rPr lang="ru-RU" sz="3200" b="1" dirty="0">
                <a:solidFill>
                  <a:srgbClr val="002060"/>
                </a:solidFill>
              </a:rPr>
              <a:t>он - забияка, </a:t>
            </a:r>
            <a:r>
              <a:rPr lang="ru-RU" sz="3200" b="1" dirty="0" smtClean="0">
                <a:solidFill>
                  <a:srgbClr val="002060"/>
                </a:solidFill>
              </a:rPr>
              <a:t>Поутру </a:t>
            </a:r>
            <a:r>
              <a:rPr lang="ru-RU" sz="3200" b="1" dirty="0">
                <a:solidFill>
                  <a:srgbClr val="002060"/>
                </a:solidFill>
              </a:rPr>
              <a:t>- часы.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38755" y="3861048"/>
            <a:ext cx="15007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Петух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9547" y="3089899"/>
            <a:ext cx="2857500" cy="3381375"/>
          </a:xfrm>
          <a:prstGeom prst="rect">
            <a:avLst/>
          </a:prstGeom>
          <a:noFill/>
          <a:ln w="19050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8654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0"/>
            <a:ext cx="3600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7780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FF0066"/>
                    </a:gs>
                    <a:gs pos="90000">
                      <a:srgbClr val="C00000"/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ea typeface="+mj-ea"/>
                <a:cs typeface="+mj-cs"/>
              </a:rPr>
              <a:t>Загадки</a:t>
            </a:r>
            <a:endParaRPr lang="ru-RU" dirty="0"/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323528" y="5986642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015716" y="908720"/>
            <a:ext cx="568863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Маленький мальчишка В сером </a:t>
            </a:r>
            <a:r>
              <a:rPr lang="ru-RU" sz="3200" b="1" dirty="0" err="1">
                <a:solidFill>
                  <a:srgbClr val="002060"/>
                </a:solidFill>
              </a:rPr>
              <a:t>армячишке</a:t>
            </a:r>
            <a:r>
              <a:rPr lang="ru-RU" sz="3200" b="1" dirty="0">
                <a:solidFill>
                  <a:srgbClr val="002060"/>
                </a:solidFill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</a:rPr>
              <a:t>    По </a:t>
            </a:r>
            <a:r>
              <a:rPr lang="ru-RU" sz="3200" b="1" dirty="0">
                <a:solidFill>
                  <a:srgbClr val="002060"/>
                </a:solidFill>
              </a:rPr>
              <a:t>дворам шныряет, Крохи </a:t>
            </a:r>
            <a:r>
              <a:rPr lang="ru-RU" sz="3200" b="1" dirty="0" smtClean="0">
                <a:solidFill>
                  <a:srgbClr val="002060"/>
                </a:solidFill>
              </a:rPr>
              <a:t>собирает.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64643" y="3861048"/>
            <a:ext cx="20489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Воробей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6282" y="3216083"/>
            <a:ext cx="3333750" cy="2676525"/>
          </a:xfrm>
          <a:prstGeom prst="rect">
            <a:avLst/>
          </a:prstGeom>
          <a:noFill/>
          <a:ln w="19050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21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0"/>
            <a:ext cx="3600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7780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FF0066"/>
                    </a:gs>
                    <a:gs pos="90000">
                      <a:srgbClr val="C00000"/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ea typeface="+mj-ea"/>
                <a:cs typeface="+mj-cs"/>
              </a:rPr>
              <a:t>Загадки</a:t>
            </a:r>
            <a:endParaRPr lang="ru-RU" dirty="0"/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323528" y="5986642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015716" y="908720"/>
            <a:ext cx="568863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Маленький, 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r>
              <a:rPr lang="ru-RU" sz="3200" b="1" dirty="0" smtClean="0">
                <a:solidFill>
                  <a:srgbClr val="002060"/>
                </a:solidFill>
              </a:rPr>
              <a:t>Беленький 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По </a:t>
            </a:r>
            <a:r>
              <a:rPr lang="ru-RU" sz="3200" b="1" dirty="0">
                <a:solidFill>
                  <a:srgbClr val="002060"/>
                </a:solidFill>
              </a:rPr>
              <a:t>лесочку Прыг – прыг! По снежочку Тык – тык</a:t>
            </a:r>
            <a:r>
              <a:rPr lang="ru-RU" sz="3200" b="1" dirty="0" smtClean="0">
                <a:solidFill>
                  <a:srgbClr val="002060"/>
                </a:solidFill>
              </a:rPr>
              <a:t>!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66194" y="3861048"/>
            <a:ext cx="12458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Заяц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5716" y="3180958"/>
            <a:ext cx="2286000" cy="3048000"/>
          </a:xfrm>
          <a:prstGeom prst="rect">
            <a:avLst/>
          </a:prstGeom>
          <a:noFill/>
          <a:ln w="19050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571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0"/>
            <a:ext cx="3600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7780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FF0066"/>
                    </a:gs>
                    <a:gs pos="90000">
                      <a:srgbClr val="C00000"/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ea typeface="+mj-ea"/>
                <a:cs typeface="+mj-cs"/>
              </a:rPr>
              <a:t>Загадки</a:t>
            </a:r>
            <a:endParaRPr lang="ru-RU" dirty="0"/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323528" y="5986642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015716" y="908720"/>
            <a:ext cx="568863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По веткам скачет, 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             а </a:t>
            </a:r>
            <a:r>
              <a:rPr lang="ru-RU" sz="3200" b="1" dirty="0">
                <a:solidFill>
                  <a:srgbClr val="002060"/>
                </a:solidFill>
              </a:rPr>
              <a:t>не птица. 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r>
              <a:rPr lang="ru-RU" sz="3200" b="1" dirty="0" smtClean="0">
                <a:solidFill>
                  <a:srgbClr val="002060"/>
                </a:solidFill>
              </a:rPr>
              <a:t>Рыжая</a:t>
            </a:r>
            <a:r>
              <a:rPr lang="ru-RU" sz="3200" b="1" dirty="0">
                <a:solidFill>
                  <a:srgbClr val="002060"/>
                </a:solidFill>
              </a:rPr>
              <a:t>, 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r>
              <a:rPr lang="ru-RU" sz="3200" b="1" dirty="0" smtClean="0">
                <a:solidFill>
                  <a:srgbClr val="002060"/>
                </a:solidFill>
              </a:rPr>
              <a:t>             а </a:t>
            </a:r>
            <a:r>
              <a:rPr lang="ru-RU" sz="3200" b="1" dirty="0">
                <a:solidFill>
                  <a:srgbClr val="002060"/>
                </a:solidFill>
              </a:rPr>
              <a:t>не лисица.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26735" y="3861048"/>
            <a:ext cx="15247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Белка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8195" y="2970823"/>
            <a:ext cx="2571750" cy="3429000"/>
          </a:xfrm>
          <a:prstGeom prst="rect">
            <a:avLst/>
          </a:prstGeom>
          <a:noFill/>
          <a:ln w="19050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9730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3808" y="0"/>
            <a:ext cx="53285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7780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FF0066"/>
                    </a:gs>
                    <a:gs pos="90000">
                      <a:srgbClr val="C00000"/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ea typeface="+mj-ea"/>
                <a:cs typeface="+mj-cs"/>
              </a:rPr>
              <a:t>Угадай сказку</a:t>
            </a: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01688"/>
            <a:ext cx="5544616" cy="4775301"/>
          </a:xfrm>
          <a:prstGeom prst="rect">
            <a:avLst/>
          </a:prstGeom>
          <a:noFill/>
          <a:ln w="19050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411145" y="2996952"/>
            <a:ext cx="20601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Теремок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323528" y="5986642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505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2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6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3808" y="0"/>
            <a:ext cx="53285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7780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FF0066"/>
                    </a:gs>
                    <a:gs pos="90000">
                      <a:srgbClr val="C00000"/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ea typeface="+mj-ea"/>
                <a:cs typeface="+mj-cs"/>
              </a:rPr>
              <a:t>Угадай сказку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109795" y="2472813"/>
            <a:ext cx="28600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C00000"/>
                </a:solidFill>
              </a:rPr>
              <a:t>Заюшкина</a:t>
            </a:r>
            <a:r>
              <a:rPr lang="ru-RU" sz="3200" b="1" dirty="0" smtClean="0">
                <a:solidFill>
                  <a:srgbClr val="C00000"/>
                </a:solidFill>
              </a:rPr>
              <a:t> избушка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323528" y="5986642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86" y="821659"/>
            <a:ext cx="5322168" cy="5095976"/>
          </a:xfrm>
          <a:prstGeom prst="rect">
            <a:avLst/>
          </a:prstGeom>
          <a:noFill/>
          <a:ln w="19050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0586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2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0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3808" y="0"/>
            <a:ext cx="53285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7780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FF0066"/>
                    </a:gs>
                    <a:gs pos="90000">
                      <a:srgbClr val="C00000"/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ea typeface="+mj-ea"/>
                <a:cs typeface="+mj-cs"/>
              </a:rPr>
              <a:t>Угадай сказку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878151" y="2632556"/>
            <a:ext cx="20473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Колобок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323528" y="5986642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980728"/>
            <a:ext cx="6306278" cy="4729708"/>
          </a:xfrm>
          <a:prstGeom prst="rect">
            <a:avLst/>
          </a:prstGeom>
          <a:noFill/>
          <a:ln w="19050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8515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3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4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3808" y="0"/>
            <a:ext cx="53285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7780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FF0066"/>
                    </a:gs>
                    <a:gs pos="90000">
                      <a:srgbClr val="C00000"/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ea typeface="+mj-ea"/>
                <a:cs typeface="+mj-cs"/>
              </a:rPr>
              <a:t>Угадай сказку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948264" y="2725749"/>
            <a:ext cx="15199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Репка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323528" y="5986642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10" y="908720"/>
            <a:ext cx="6099314" cy="4574485"/>
          </a:xfrm>
          <a:prstGeom prst="rect">
            <a:avLst/>
          </a:prstGeom>
          <a:noFill/>
          <a:ln w="19050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6754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3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38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628800"/>
            <a:ext cx="7416824" cy="1143000"/>
          </a:xfrm>
        </p:spPr>
        <p:txBody>
          <a:bodyPr>
            <a:noAutofit/>
          </a:bodyPr>
          <a:lstStyle/>
          <a:p>
            <a:pPr algn="l"/>
            <a:r>
              <a:rPr lang="ru-RU" sz="3600" b="1" dirty="0" smtClean="0">
                <a:solidFill>
                  <a:srgbClr val="002060"/>
                </a:solidFill>
              </a:rPr>
              <a:t>«</a:t>
            </a:r>
            <a:r>
              <a:rPr lang="ru-RU" sz="3600" b="1" dirty="0">
                <a:solidFill>
                  <a:srgbClr val="002060"/>
                </a:solidFill>
              </a:rPr>
              <a:t>Чтение — вот лучшее учение. Следовать за мыслями великого человека — есть наука самая </a:t>
            </a:r>
            <a:r>
              <a:rPr lang="ru-RU" sz="3600" b="1" dirty="0" smtClean="0">
                <a:solidFill>
                  <a:srgbClr val="002060"/>
                </a:solidFill>
              </a:rPr>
              <a:t>занимательная» 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>
                <a:solidFill>
                  <a:srgbClr val="002060"/>
                </a:solidFill>
              </a:rPr>
              <a:t/>
            </a:r>
            <a:br>
              <a:rPr lang="ru-RU" sz="3600" b="1" dirty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               Пушкин А.С.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332" y="3140968"/>
            <a:ext cx="2576314" cy="3171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1870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3808" y="0"/>
            <a:ext cx="53285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7780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FF0066"/>
                    </a:gs>
                    <a:gs pos="90000">
                      <a:srgbClr val="C00000"/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ea typeface="+mj-ea"/>
                <a:cs typeface="+mj-cs"/>
              </a:rPr>
              <a:t>Угадай сказку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372200" y="2458343"/>
            <a:ext cx="199125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Маша и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медведь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323528" y="5986642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852" y="980728"/>
            <a:ext cx="5336446" cy="4967436"/>
          </a:xfrm>
          <a:prstGeom prst="rect">
            <a:avLst/>
          </a:prstGeom>
          <a:noFill/>
          <a:ln w="19050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4141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3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3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3808" y="0"/>
            <a:ext cx="53285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7780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FF0066"/>
                    </a:gs>
                    <a:gs pos="90000">
                      <a:srgbClr val="C00000"/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ea typeface="+mj-ea"/>
                <a:cs typeface="+mj-cs"/>
              </a:rPr>
              <a:t>Угадай сказку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516216" y="2636912"/>
            <a:ext cx="216918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Курочка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Ряба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323528" y="5986642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98" y="1268760"/>
            <a:ext cx="5877612" cy="4055552"/>
          </a:xfrm>
          <a:prstGeom prst="rect">
            <a:avLst/>
          </a:prstGeom>
          <a:noFill/>
          <a:ln w="19050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2263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3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8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188640"/>
            <a:ext cx="7056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7780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FF0066"/>
                    </a:gs>
                    <a:gs pos="90000">
                      <a:srgbClr val="C00000"/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ea typeface="+mj-ea"/>
                <a:cs typeface="+mj-cs"/>
              </a:rPr>
              <a:t>Доскажи пословицу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94202" y="1124744"/>
            <a:ext cx="36551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1. Поспешишь -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323528" y="5986642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067944" y="1124743"/>
            <a:ext cx="44230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л</a:t>
            </a:r>
            <a:r>
              <a:rPr lang="ru-RU" sz="3200" b="1" dirty="0" smtClean="0">
                <a:solidFill>
                  <a:srgbClr val="C00000"/>
                </a:solidFill>
              </a:rPr>
              <a:t>юдей насмешишь.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4932" y="1919406"/>
            <a:ext cx="38218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2</a:t>
            </a:r>
            <a:r>
              <a:rPr lang="ru-RU" sz="3200" b="1" dirty="0" smtClean="0">
                <a:solidFill>
                  <a:srgbClr val="002060"/>
                </a:solidFill>
              </a:rPr>
              <a:t>. Кончил дело -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4932" y="2775597"/>
            <a:ext cx="42755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3</a:t>
            </a:r>
            <a:r>
              <a:rPr lang="ru-RU" sz="3200" b="1" dirty="0" smtClean="0">
                <a:solidFill>
                  <a:srgbClr val="002060"/>
                </a:solidFill>
              </a:rPr>
              <a:t>. Семеро одного -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8248" y="3564305"/>
            <a:ext cx="36070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4</a:t>
            </a:r>
            <a:r>
              <a:rPr lang="ru-RU" sz="3200" b="1" dirty="0" smtClean="0">
                <a:solidFill>
                  <a:srgbClr val="002060"/>
                </a:solidFill>
              </a:rPr>
              <a:t>. Повторенье -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3824" y="4447859"/>
            <a:ext cx="299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5</a:t>
            </a:r>
            <a:r>
              <a:rPr lang="ru-RU" sz="3200" b="1" dirty="0" smtClean="0">
                <a:solidFill>
                  <a:srgbClr val="002060"/>
                </a:solidFill>
              </a:rPr>
              <a:t>. От скуки -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4493" y="5236589"/>
            <a:ext cx="38340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6. Делу время,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32729" y="1916832"/>
            <a:ext cx="29867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г</a:t>
            </a:r>
            <a:r>
              <a:rPr lang="ru-RU" sz="3200" b="1" dirty="0" smtClean="0">
                <a:solidFill>
                  <a:srgbClr val="C00000"/>
                </a:solidFill>
              </a:rPr>
              <a:t>уляй смело.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16015" y="2757869"/>
            <a:ext cx="20297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н</a:t>
            </a:r>
            <a:r>
              <a:rPr lang="ru-RU" sz="3200" b="1" dirty="0" smtClean="0">
                <a:solidFill>
                  <a:srgbClr val="C00000"/>
                </a:solidFill>
              </a:rPr>
              <a:t>е ждут.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67944" y="3564305"/>
            <a:ext cx="29466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м</a:t>
            </a:r>
            <a:r>
              <a:rPr lang="ru-RU" sz="3200" b="1" dirty="0" smtClean="0">
                <a:solidFill>
                  <a:srgbClr val="C00000"/>
                </a:solidFill>
              </a:rPr>
              <a:t>ать ученья.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02726" y="4447859"/>
            <a:ext cx="40206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б</a:t>
            </a:r>
            <a:r>
              <a:rPr lang="ru-RU" sz="3200" b="1" smtClean="0">
                <a:solidFill>
                  <a:srgbClr val="C00000"/>
                </a:solidFill>
              </a:rPr>
              <a:t>ери </a:t>
            </a:r>
            <a:r>
              <a:rPr lang="ru-RU" sz="3200" b="1" dirty="0" smtClean="0">
                <a:solidFill>
                  <a:srgbClr val="C00000"/>
                </a:solidFill>
              </a:rPr>
              <a:t>дело в руки.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51920" y="5236589"/>
            <a:ext cx="26148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п</a:t>
            </a:r>
            <a:r>
              <a:rPr lang="ru-RU" sz="3200" b="1" dirty="0" smtClean="0">
                <a:solidFill>
                  <a:srgbClr val="C00000"/>
                </a:solidFill>
              </a:rPr>
              <a:t>отехе час.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950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4" grpId="0"/>
      <p:bldP spid="15" grpId="0"/>
      <p:bldP spid="16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3808" y="0"/>
            <a:ext cx="53285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7780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FF0066"/>
                    </a:gs>
                    <a:gs pos="90000">
                      <a:srgbClr val="C00000"/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ea typeface="+mj-ea"/>
                <a:cs typeface="+mj-cs"/>
              </a:rPr>
              <a:t>Скороговорка</a:t>
            </a:r>
            <a:endParaRPr lang="ru-RU" dirty="0"/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323528" y="5986642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980728"/>
            <a:ext cx="5715000" cy="4019550"/>
          </a:xfrm>
          <a:prstGeom prst="rect">
            <a:avLst/>
          </a:prstGeom>
          <a:noFill/>
          <a:ln w="19050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1113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999" y="684424"/>
            <a:ext cx="3810000" cy="558165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915815" y="11073"/>
            <a:ext cx="39212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800" b="1" dirty="0" smtClean="0">
                <a:ln w="17780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FF0066"/>
                    </a:gs>
                    <a:gs pos="90000">
                      <a:srgbClr val="C00000"/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Молодцы!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901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10"/>
          <p:cNvSpPr>
            <a:spLocks noChangeArrowheads="1"/>
          </p:cNvSpPr>
          <p:nvPr/>
        </p:nvSpPr>
        <p:spPr bwMode="auto">
          <a:xfrm>
            <a:off x="250824" y="188640"/>
            <a:ext cx="8208963" cy="6417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Интернет – ресурсы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en-US" sz="2400" b="1" dirty="0">
              <a:solidFill>
                <a:srgbClr val="DA00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lnSpc>
                <a:spcPct val="114000"/>
              </a:lnSpc>
              <a:buFont typeface="Wingdings" pitchFamily="2" charset="2"/>
              <a:buChar char="v"/>
            </a:pPr>
            <a:r>
              <a:rPr lang="ru-RU" sz="1200" u="sng" dirty="0">
                <a:hlinkClick r:id="rId2"/>
              </a:rPr>
              <a:t>http://easyen.ru/load/metodika/k_prezentacijam/shablony_prezentacij_ljublju_chitat/277-1-0-17513</a:t>
            </a:r>
            <a:r>
              <a:rPr lang="ru-RU" sz="1200" dirty="0"/>
              <a:t> - Шаблоны презентаций "Люблю </a:t>
            </a:r>
            <a:r>
              <a:rPr lang="ru-RU" sz="1200" dirty="0" smtClean="0"/>
              <a:t>читать«, автор </a:t>
            </a:r>
            <a:r>
              <a:rPr lang="ru-RU" sz="1200" dirty="0" err="1"/>
              <a:t>Ранько</a:t>
            </a:r>
            <a:r>
              <a:rPr lang="ru-RU" sz="1200" dirty="0"/>
              <a:t> </a:t>
            </a:r>
            <a:r>
              <a:rPr lang="ru-RU" sz="1200" dirty="0" smtClean="0"/>
              <a:t>Елена Алексеевна учитель </a:t>
            </a:r>
            <a:r>
              <a:rPr lang="ru-RU" sz="1200" dirty="0"/>
              <a:t>начальных классов  </a:t>
            </a:r>
            <a:r>
              <a:rPr lang="ru-RU" sz="1200" dirty="0" smtClean="0"/>
              <a:t>МАОУ </a:t>
            </a:r>
            <a:r>
              <a:rPr lang="ru-RU" sz="1200" dirty="0"/>
              <a:t>лицей №</a:t>
            </a:r>
            <a:r>
              <a:rPr lang="ru-RU" sz="1200" dirty="0" smtClean="0"/>
              <a:t>21 г</a:t>
            </a:r>
            <a:r>
              <a:rPr lang="ru-RU" sz="1200" dirty="0"/>
              <a:t>. </a:t>
            </a:r>
            <a:r>
              <a:rPr lang="ru-RU" sz="1200" dirty="0" smtClean="0"/>
              <a:t>Иваново</a:t>
            </a:r>
          </a:p>
          <a:p>
            <a:pPr marL="285750" indent="-285750">
              <a:lnSpc>
                <a:spcPct val="114000"/>
              </a:lnSpc>
              <a:buFont typeface="Wingdings" pitchFamily="2" charset="2"/>
              <a:buChar char="v"/>
            </a:pPr>
            <a:r>
              <a:rPr lang="en-US" sz="1200" dirty="0">
                <a:hlinkClick r:id="rId3"/>
              </a:rPr>
              <a:t>http://content.foto.mail.ru/mail/gtsii/_</a:t>
            </a:r>
            <a:r>
              <a:rPr lang="en-US" sz="1200" dirty="0" smtClean="0">
                <a:hlinkClick r:id="rId3"/>
              </a:rPr>
              <a:t>blogs/i-2678.jpg</a:t>
            </a:r>
            <a:r>
              <a:rPr lang="ru-RU" sz="1200" dirty="0" smtClean="0"/>
              <a:t> - изображение Пушкина</a:t>
            </a:r>
          </a:p>
          <a:p>
            <a:pPr marL="285750" indent="-285750">
              <a:lnSpc>
                <a:spcPct val="114000"/>
              </a:lnSpc>
              <a:buFont typeface="Wingdings" pitchFamily="2" charset="2"/>
              <a:buChar char="v"/>
            </a:pPr>
            <a:r>
              <a:rPr lang="en-US" sz="1200" dirty="0">
                <a:hlinkClick r:id="rId4"/>
              </a:rPr>
              <a:t>http://</a:t>
            </a:r>
            <a:r>
              <a:rPr lang="en-US" sz="1200" dirty="0" smtClean="0">
                <a:hlinkClick r:id="rId4"/>
              </a:rPr>
              <a:t>www.tele-gurman.com/images/stories/gorod/2013/18.04/Luk/1.jpg</a:t>
            </a:r>
            <a:r>
              <a:rPr lang="ru-RU" sz="1200" dirty="0" smtClean="0"/>
              <a:t> - изображение лука</a:t>
            </a:r>
          </a:p>
          <a:p>
            <a:pPr marL="285750" indent="-285750">
              <a:lnSpc>
                <a:spcPct val="114000"/>
              </a:lnSpc>
              <a:buFont typeface="Wingdings" pitchFamily="2" charset="2"/>
              <a:buChar char="v"/>
            </a:pPr>
            <a:r>
              <a:rPr lang="en-US" sz="1200" dirty="0">
                <a:hlinkClick r:id="rId5"/>
              </a:rPr>
              <a:t>http://</a:t>
            </a:r>
            <a:r>
              <a:rPr lang="en-US" sz="1200" dirty="0" smtClean="0">
                <a:hlinkClick r:id="rId5"/>
              </a:rPr>
              <a:t>lib.podelise.ru/tw_files2/urls_15/5/d-4569/4569_html_m764fbdd8.jpg</a:t>
            </a:r>
            <a:r>
              <a:rPr lang="ru-RU" sz="1200" dirty="0" smtClean="0"/>
              <a:t> - изображение Саши с сушкой</a:t>
            </a:r>
          </a:p>
          <a:p>
            <a:pPr marL="285750" indent="-285750">
              <a:lnSpc>
                <a:spcPct val="114000"/>
              </a:lnSpc>
              <a:buFont typeface="Wingdings" pitchFamily="2" charset="2"/>
              <a:buChar char="v"/>
            </a:pPr>
            <a:r>
              <a:rPr lang="en-US" sz="1200" dirty="0">
                <a:hlinkClick r:id="rId6"/>
              </a:rPr>
              <a:t>http://</a:t>
            </a:r>
            <a:r>
              <a:rPr lang="en-US" sz="1200" dirty="0" smtClean="0">
                <a:hlinkClick r:id="rId6"/>
              </a:rPr>
              <a:t>maushili.ru/oformlenie/tekhnolog.jpg</a:t>
            </a:r>
            <a:r>
              <a:rPr lang="ru-RU" sz="1200" dirty="0" smtClean="0"/>
              <a:t> - изображение швеи</a:t>
            </a:r>
          </a:p>
          <a:p>
            <a:pPr marL="285750" indent="-285750">
              <a:lnSpc>
                <a:spcPct val="114000"/>
              </a:lnSpc>
              <a:buFont typeface="Wingdings" pitchFamily="2" charset="2"/>
              <a:buChar char="v"/>
            </a:pPr>
            <a:r>
              <a:rPr lang="en-US" sz="1200" dirty="0">
                <a:hlinkClick r:id="rId7"/>
              </a:rPr>
              <a:t>http://</a:t>
            </a:r>
            <a:r>
              <a:rPr lang="en-US" sz="1200" dirty="0" smtClean="0">
                <a:hlinkClick r:id="rId7"/>
              </a:rPr>
              <a:t>lib3.podelise.ru/tw_files2/urls_25/368/d-367736/367736_html_m4dc39f2c.png</a:t>
            </a:r>
            <a:r>
              <a:rPr lang="ru-RU" sz="1200" dirty="0" smtClean="0"/>
              <a:t> - изображение мышек</a:t>
            </a:r>
          </a:p>
          <a:p>
            <a:pPr marL="285750" indent="-285750">
              <a:lnSpc>
                <a:spcPct val="114000"/>
              </a:lnSpc>
              <a:buFont typeface="Wingdings" pitchFamily="2" charset="2"/>
              <a:buChar char="v"/>
            </a:pPr>
            <a:r>
              <a:rPr lang="en-US" sz="1200" dirty="0">
                <a:hlinkClick r:id="rId8"/>
              </a:rPr>
              <a:t>http://</a:t>
            </a:r>
            <a:r>
              <a:rPr lang="en-US" sz="1200" dirty="0" smtClean="0">
                <a:hlinkClick r:id="rId8"/>
              </a:rPr>
              <a:t>img.labirint.ru/images/comments_pic/0841/01labct8o1223417098.jpg</a:t>
            </a:r>
            <a:r>
              <a:rPr lang="ru-RU" sz="1200" dirty="0" smtClean="0"/>
              <a:t> - изображение пса</a:t>
            </a:r>
          </a:p>
          <a:p>
            <a:pPr marL="285750" indent="-285750">
              <a:lnSpc>
                <a:spcPct val="114000"/>
              </a:lnSpc>
              <a:buFont typeface="Wingdings" pitchFamily="2" charset="2"/>
              <a:buChar char="v"/>
            </a:pPr>
            <a:r>
              <a:rPr lang="en-US" sz="1200" dirty="0">
                <a:hlinkClick r:id="rId9"/>
              </a:rPr>
              <a:t>http://</a:t>
            </a:r>
            <a:r>
              <a:rPr lang="en-US" sz="1200" dirty="0" smtClean="0">
                <a:hlinkClick r:id="rId9"/>
              </a:rPr>
              <a:t>www.stihi.ru/pics/2014/02/06/8060.jpg</a:t>
            </a:r>
            <a:r>
              <a:rPr lang="ru-RU" sz="1200" dirty="0" smtClean="0"/>
              <a:t> - изображение спящего ребёнка</a:t>
            </a:r>
          </a:p>
          <a:p>
            <a:pPr marL="285750" indent="-285750">
              <a:lnSpc>
                <a:spcPct val="114000"/>
              </a:lnSpc>
              <a:buFont typeface="Wingdings" pitchFamily="2" charset="2"/>
              <a:buChar char="v"/>
            </a:pPr>
            <a:r>
              <a:rPr lang="en-US" sz="1200" dirty="0">
                <a:hlinkClick r:id="rId10"/>
              </a:rPr>
              <a:t>http://</a:t>
            </a:r>
            <a:r>
              <a:rPr lang="en-US" sz="1200" dirty="0" smtClean="0">
                <a:hlinkClick r:id="rId10"/>
              </a:rPr>
              <a:t>img01.chitalnya.ru/upload2/129/65773661015555.jpg</a:t>
            </a:r>
            <a:r>
              <a:rPr lang="ru-RU" sz="1200" dirty="0" smtClean="0"/>
              <a:t> - изображение ёжика</a:t>
            </a:r>
          </a:p>
          <a:p>
            <a:pPr marL="285750" indent="-285750">
              <a:lnSpc>
                <a:spcPct val="114000"/>
              </a:lnSpc>
              <a:buFont typeface="Wingdings" pitchFamily="2" charset="2"/>
              <a:buChar char="v"/>
            </a:pPr>
            <a:r>
              <a:rPr lang="en-US" sz="1200" dirty="0">
                <a:hlinkClick r:id="rId11"/>
              </a:rPr>
              <a:t>http://</a:t>
            </a:r>
            <a:r>
              <a:rPr lang="en-US" sz="1200" dirty="0" smtClean="0">
                <a:hlinkClick r:id="rId11"/>
              </a:rPr>
              <a:t>zhasorken.kz/wp-content/uploads/2013/09/482856-300x294.jpg</a:t>
            </a:r>
            <a:r>
              <a:rPr lang="ru-RU" sz="1200" dirty="0" smtClean="0"/>
              <a:t> - изображение жирафа</a:t>
            </a:r>
          </a:p>
          <a:p>
            <a:pPr marL="285750" indent="-285750">
              <a:lnSpc>
                <a:spcPct val="114000"/>
              </a:lnSpc>
              <a:buFont typeface="Wingdings" pitchFamily="2" charset="2"/>
              <a:buChar char="v"/>
            </a:pPr>
            <a:r>
              <a:rPr lang="en-US" sz="1200" dirty="0">
                <a:hlinkClick r:id="rId12"/>
              </a:rPr>
              <a:t>http://</a:t>
            </a:r>
            <a:r>
              <a:rPr lang="en-US" sz="1200" dirty="0" smtClean="0">
                <a:hlinkClick r:id="rId12"/>
              </a:rPr>
              <a:t>www.gorogloba.ru/images/goroskop_1286.jpg</a:t>
            </a:r>
            <a:r>
              <a:rPr lang="ru-RU" sz="1200" dirty="0" smtClean="0"/>
              <a:t> - изображение петуха</a:t>
            </a:r>
          </a:p>
          <a:p>
            <a:pPr marL="285750" indent="-285750">
              <a:lnSpc>
                <a:spcPct val="114000"/>
              </a:lnSpc>
              <a:buFont typeface="Wingdings" pitchFamily="2" charset="2"/>
              <a:buChar char="v"/>
            </a:pPr>
            <a:r>
              <a:rPr lang="en-US" sz="1200" dirty="0">
                <a:hlinkClick r:id="rId13"/>
              </a:rPr>
              <a:t>http://</a:t>
            </a:r>
            <a:r>
              <a:rPr lang="en-US" sz="1200" dirty="0" smtClean="0">
                <a:hlinkClick r:id="rId13"/>
              </a:rPr>
              <a:t>www.easyvectors.com/assets/images/vectors/vmvectors/burung-pipit-1.jpg</a:t>
            </a:r>
            <a:r>
              <a:rPr lang="ru-RU" sz="1200" dirty="0" smtClean="0"/>
              <a:t> - изображение воробья</a:t>
            </a:r>
          </a:p>
          <a:p>
            <a:pPr marL="285750" indent="-285750">
              <a:lnSpc>
                <a:spcPct val="114000"/>
              </a:lnSpc>
              <a:buFont typeface="Wingdings" pitchFamily="2" charset="2"/>
              <a:buChar char="v"/>
            </a:pPr>
            <a:r>
              <a:rPr lang="en-US" sz="1200" dirty="0">
                <a:hlinkClick r:id="rId14"/>
              </a:rPr>
              <a:t>http://</a:t>
            </a:r>
            <a:r>
              <a:rPr lang="en-US" sz="1200" dirty="0" smtClean="0">
                <a:hlinkClick r:id="rId14"/>
              </a:rPr>
              <a:t>www.stihi.ru/pics/2012/10/01/2860.jpg</a:t>
            </a:r>
            <a:r>
              <a:rPr lang="ru-RU" sz="1200" dirty="0" smtClean="0"/>
              <a:t> - изображение зайчика</a:t>
            </a:r>
          </a:p>
          <a:p>
            <a:pPr marL="285750" indent="-285750">
              <a:lnSpc>
                <a:spcPct val="114000"/>
              </a:lnSpc>
              <a:buFont typeface="Wingdings" pitchFamily="2" charset="2"/>
              <a:buChar char="v"/>
            </a:pPr>
            <a:r>
              <a:rPr lang="en-US" sz="1200" dirty="0">
                <a:hlinkClick r:id="rId15"/>
              </a:rPr>
              <a:t>http://</a:t>
            </a:r>
            <a:r>
              <a:rPr lang="en-US" sz="1200" dirty="0" smtClean="0">
                <a:hlinkClick r:id="rId15"/>
              </a:rPr>
              <a:t>img10.proshkolu.ru/content/media/pic/std/4000000/3866000/3865123-37adf43b84771981.png</a:t>
            </a:r>
            <a:r>
              <a:rPr lang="ru-RU" sz="1200" dirty="0" smtClean="0"/>
              <a:t> - изображение белки</a:t>
            </a:r>
          </a:p>
          <a:p>
            <a:pPr marL="285750" indent="-285750">
              <a:lnSpc>
                <a:spcPct val="114000"/>
              </a:lnSpc>
              <a:buFont typeface="Wingdings" pitchFamily="2" charset="2"/>
              <a:buChar char="v"/>
            </a:pPr>
            <a:r>
              <a:rPr lang="en-US" sz="1200" dirty="0">
                <a:hlinkClick r:id="rId16"/>
              </a:rPr>
              <a:t>http://</a:t>
            </a:r>
            <a:r>
              <a:rPr lang="en-US" sz="1200" dirty="0" smtClean="0">
                <a:hlinkClick r:id="rId16"/>
              </a:rPr>
              <a:t>urf.podelise.ru/tw_files2/urls_21/79/d-78870/78870_html_m737bb521.jpg</a:t>
            </a:r>
            <a:r>
              <a:rPr lang="ru-RU" sz="1200" dirty="0" smtClean="0"/>
              <a:t> - иллюстрация к сказке «Теремок»</a:t>
            </a:r>
          </a:p>
          <a:p>
            <a:pPr marL="285750" indent="-285750">
              <a:lnSpc>
                <a:spcPct val="114000"/>
              </a:lnSpc>
              <a:buFont typeface="Wingdings" pitchFamily="2" charset="2"/>
              <a:buChar char="v"/>
            </a:pPr>
            <a:r>
              <a:rPr lang="en-US" sz="1200" dirty="0">
                <a:hlinkClick r:id="rId17"/>
              </a:rPr>
              <a:t>http://</a:t>
            </a:r>
            <a:r>
              <a:rPr lang="en-US" sz="1200" dirty="0" smtClean="0">
                <a:hlinkClick r:id="rId17"/>
              </a:rPr>
              <a:t>static4.read.ru/images/booksillustrations/188647.jpg</a:t>
            </a:r>
            <a:r>
              <a:rPr lang="ru-RU" sz="1200" dirty="0" smtClean="0"/>
              <a:t> - </a:t>
            </a:r>
            <a:r>
              <a:rPr lang="ru-RU" sz="1200" dirty="0"/>
              <a:t>иллюстрация </a:t>
            </a:r>
            <a:r>
              <a:rPr lang="ru-RU" sz="1200" dirty="0" smtClean="0"/>
              <a:t>к сказке «</a:t>
            </a:r>
            <a:r>
              <a:rPr lang="ru-RU" sz="1200" dirty="0" err="1" smtClean="0"/>
              <a:t>Заюшкина</a:t>
            </a:r>
            <a:r>
              <a:rPr lang="ru-RU" sz="1200" dirty="0" smtClean="0"/>
              <a:t> избушка»</a:t>
            </a:r>
          </a:p>
          <a:p>
            <a:pPr marL="285750" indent="-285750">
              <a:lnSpc>
                <a:spcPct val="114000"/>
              </a:lnSpc>
              <a:buFont typeface="Wingdings" pitchFamily="2" charset="2"/>
              <a:buChar char="v"/>
            </a:pPr>
            <a:r>
              <a:rPr lang="en-US" sz="1200" dirty="0">
                <a:hlinkClick r:id="rId18"/>
              </a:rPr>
              <a:t>http://</a:t>
            </a:r>
            <a:r>
              <a:rPr lang="en-US" sz="1200" dirty="0" smtClean="0">
                <a:hlinkClick r:id="rId18"/>
              </a:rPr>
              <a:t>fs.nashaucheba.ru/tw_files2/urls_3/1174/d-1173137/img12.jpg</a:t>
            </a:r>
            <a:r>
              <a:rPr lang="ru-RU" sz="1200" dirty="0" smtClean="0"/>
              <a:t> </a:t>
            </a:r>
            <a:r>
              <a:rPr lang="ru-RU" sz="1200" dirty="0"/>
              <a:t>- иллюстрация к сказке </a:t>
            </a:r>
            <a:r>
              <a:rPr lang="ru-RU" sz="1200" dirty="0" smtClean="0"/>
              <a:t>«Колобок»</a:t>
            </a:r>
          </a:p>
          <a:p>
            <a:pPr marL="285750" indent="-285750">
              <a:lnSpc>
                <a:spcPct val="114000"/>
              </a:lnSpc>
              <a:buFont typeface="Wingdings" pitchFamily="2" charset="2"/>
              <a:buChar char="v"/>
            </a:pPr>
            <a:r>
              <a:rPr lang="en-US" sz="1200" dirty="0">
                <a:hlinkClick r:id="rId19"/>
              </a:rPr>
              <a:t>http://</a:t>
            </a:r>
            <a:r>
              <a:rPr lang="en-US" sz="1200" dirty="0" smtClean="0">
                <a:hlinkClick r:id="rId19"/>
              </a:rPr>
              <a:t>lib.exdat.com/tw_files2/urls_4/118/d-117947/img14.jpg</a:t>
            </a:r>
            <a:r>
              <a:rPr lang="ru-RU" sz="1200" dirty="0" smtClean="0"/>
              <a:t> </a:t>
            </a:r>
            <a:r>
              <a:rPr lang="ru-RU" sz="1200" dirty="0"/>
              <a:t>- иллюстрация к сказке </a:t>
            </a:r>
            <a:r>
              <a:rPr lang="ru-RU" sz="1200" dirty="0" smtClean="0"/>
              <a:t>«Репка»</a:t>
            </a:r>
          </a:p>
          <a:p>
            <a:pPr marL="285750" indent="-285750">
              <a:lnSpc>
                <a:spcPct val="114000"/>
              </a:lnSpc>
              <a:buFont typeface="Wingdings" pitchFamily="2" charset="2"/>
              <a:buChar char="v"/>
            </a:pPr>
            <a:r>
              <a:rPr lang="en-US" sz="1200" dirty="0">
                <a:hlinkClick r:id="rId20"/>
              </a:rPr>
              <a:t>http://</a:t>
            </a:r>
            <a:r>
              <a:rPr lang="en-US" sz="1200" dirty="0" smtClean="0">
                <a:hlinkClick r:id="rId20"/>
              </a:rPr>
              <a:t>img1.liveinternet.ru/images/attach/c/7/96/862/96862037_large_Sever_47.jpg</a:t>
            </a:r>
            <a:r>
              <a:rPr lang="ru-RU" sz="1200" dirty="0" smtClean="0"/>
              <a:t> </a:t>
            </a:r>
            <a:r>
              <a:rPr lang="ru-RU" sz="1200" dirty="0"/>
              <a:t>- иллюстрация к сказке </a:t>
            </a:r>
            <a:r>
              <a:rPr lang="ru-RU" sz="1200" dirty="0" smtClean="0"/>
              <a:t>«Маша и медведь»</a:t>
            </a:r>
          </a:p>
          <a:p>
            <a:pPr marL="285750" indent="-285750">
              <a:lnSpc>
                <a:spcPct val="114000"/>
              </a:lnSpc>
              <a:buFont typeface="Wingdings" pitchFamily="2" charset="2"/>
              <a:buChar char="v"/>
            </a:pPr>
            <a:r>
              <a:rPr lang="en-US" sz="1200" dirty="0">
                <a:hlinkClick r:id="rId21"/>
              </a:rPr>
              <a:t>http://</a:t>
            </a:r>
            <a:r>
              <a:rPr lang="en-US" sz="1200" dirty="0" smtClean="0">
                <a:hlinkClick r:id="rId21"/>
              </a:rPr>
              <a:t>www.free-lancers.net/posted_files/NF7FC56740DFF.jpg</a:t>
            </a:r>
            <a:r>
              <a:rPr lang="ru-RU" sz="1200" dirty="0" smtClean="0"/>
              <a:t> - иллюстрация </a:t>
            </a:r>
            <a:r>
              <a:rPr lang="ru-RU" sz="1200" dirty="0"/>
              <a:t>к </a:t>
            </a:r>
            <a:r>
              <a:rPr lang="ru-RU" sz="1200" dirty="0" smtClean="0"/>
              <a:t>сказке                           «Курочка Ряба»</a:t>
            </a:r>
          </a:p>
          <a:p>
            <a:pPr marL="285750" indent="-285750">
              <a:lnSpc>
                <a:spcPct val="114000"/>
              </a:lnSpc>
              <a:buFont typeface="Wingdings" pitchFamily="2" charset="2"/>
              <a:buChar char="v"/>
            </a:pPr>
            <a:r>
              <a:rPr lang="en-US" sz="1200" dirty="0">
                <a:hlinkClick r:id="rId22"/>
              </a:rPr>
              <a:t>http://</a:t>
            </a:r>
            <a:r>
              <a:rPr lang="en-US" sz="1200" dirty="0" smtClean="0">
                <a:hlinkClick r:id="rId22"/>
              </a:rPr>
              <a:t>cs416925.vk.me/v416925161/2799/IDjqHoO1YNM.jpg</a:t>
            </a:r>
            <a:r>
              <a:rPr lang="ru-RU" sz="1200" dirty="0" smtClean="0"/>
              <a:t> - скороговорка</a:t>
            </a:r>
          </a:p>
          <a:p>
            <a:pPr marL="285750" indent="-285750">
              <a:lnSpc>
                <a:spcPct val="114000"/>
              </a:lnSpc>
              <a:buFont typeface="Wingdings" pitchFamily="2" charset="2"/>
              <a:buChar char="v"/>
            </a:pPr>
            <a:r>
              <a:rPr lang="en-US" sz="1200" dirty="0">
                <a:hlinkClick r:id="rId23"/>
              </a:rPr>
              <a:t>http://</a:t>
            </a:r>
            <a:r>
              <a:rPr lang="en-US" sz="1200" dirty="0" smtClean="0">
                <a:hlinkClick r:id="rId23"/>
              </a:rPr>
              <a:t>s60.radikal.ru/i169/1010/a0/7d365e530b40.gif</a:t>
            </a:r>
            <a:r>
              <a:rPr lang="ru-RU" sz="1200" dirty="0" smtClean="0"/>
              <a:t> - </a:t>
            </a:r>
            <a:r>
              <a:rPr lang="ru-RU" sz="1200" smtClean="0"/>
              <a:t>анимация </a:t>
            </a:r>
            <a:r>
              <a:rPr lang="ru-RU" sz="1200" smtClean="0"/>
              <a:t>скомороха</a:t>
            </a:r>
            <a:endParaRPr lang="ru-RU" sz="1200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0"/>
            <a:ext cx="7139136" cy="95436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4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FF0066"/>
                    </a:gs>
                    <a:gs pos="90000">
                      <a:srgbClr val="C00000"/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План путешествия</a:t>
            </a:r>
            <a:endParaRPr lang="ru-RU" sz="4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rgbClr val="FF0066"/>
                  </a:gs>
                  <a:gs pos="90000">
                    <a:srgbClr val="C00000"/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Багетная рамка 2"/>
          <p:cNvSpPr/>
          <p:nvPr/>
        </p:nvSpPr>
        <p:spPr>
          <a:xfrm>
            <a:off x="683568" y="1052736"/>
            <a:ext cx="3096344" cy="1308550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hlinkClick r:id="rId2" action="ppaction://hlinksldjump"/>
              </a:rPr>
              <a:t>Жанры фольклора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4" name="Багетная рамка 3"/>
          <p:cNvSpPr/>
          <p:nvPr/>
        </p:nvSpPr>
        <p:spPr>
          <a:xfrm>
            <a:off x="683568" y="2852936"/>
            <a:ext cx="3096344" cy="1308550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hlinkClick r:id="rId3" action="ppaction://hlinksldjump"/>
              </a:rPr>
              <a:t>Загадки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6" name="Багетная рамка 5"/>
          <p:cNvSpPr/>
          <p:nvPr/>
        </p:nvSpPr>
        <p:spPr>
          <a:xfrm>
            <a:off x="5076056" y="2852936"/>
            <a:ext cx="3096344" cy="1308550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hlinkClick r:id="rId4" action="ppaction://hlinksldjump"/>
              </a:rPr>
              <a:t>Доскажи пословицу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7" name="Багетная рамка 6"/>
          <p:cNvSpPr/>
          <p:nvPr/>
        </p:nvSpPr>
        <p:spPr>
          <a:xfrm>
            <a:off x="5076056" y="1052736"/>
            <a:ext cx="3096344" cy="1308550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hlinkClick r:id="rId5" action="ppaction://hlinksldjump"/>
              </a:rPr>
              <a:t>Угадай сказку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2231740" y="4725144"/>
            <a:ext cx="3728029" cy="1308550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hlinkClick r:id="rId6" action="ppaction://hlinksldjump"/>
              </a:rPr>
              <a:t>Скороговорки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541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0"/>
            <a:ext cx="69127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7780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FF0066"/>
                    </a:gs>
                    <a:gs pos="90000">
                      <a:srgbClr val="C00000"/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ea typeface="+mj-ea"/>
                <a:cs typeface="+mj-cs"/>
              </a:rPr>
              <a:t>Жанры фольклора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109050" y="1556792"/>
            <a:ext cx="4911922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Сидит дед,  </a:t>
            </a:r>
          </a:p>
          <a:p>
            <a:r>
              <a:rPr lang="ru-RU" sz="3200" b="1" dirty="0">
                <a:solidFill>
                  <a:srgbClr val="002060"/>
                </a:solidFill>
              </a:rPr>
              <a:t>В</a:t>
            </a:r>
            <a:r>
              <a:rPr lang="ru-RU" sz="3200" b="1" dirty="0" smtClean="0">
                <a:solidFill>
                  <a:srgbClr val="002060"/>
                </a:solidFill>
              </a:rPr>
              <a:t> сто шуб одет,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Кто его раздевает, 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Тот слёзы проливает.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07704" y="4725144"/>
            <a:ext cx="19399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Загадка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19" y="1700808"/>
            <a:ext cx="2409825" cy="2238375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323528" y="5986642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0"/>
            <a:ext cx="69127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7780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FF0066"/>
                    </a:gs>
                    <a:gs pos="90000">
                      <a:srgbClr val="C00000"/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ea typeface="+mj-ea"/>
                <a:cs typeface="+mj-cs"/>
              </a:rPr>
              <a:t>Жанры фольклора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261681" y="2062160"/>
            <a:ext cx="46805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Шла Саша по шоссе и сосала сушку.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5157192"/>
            <a:ext cx="32720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Скороговорка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63" y="1071170"/>
            <a:ext cx="3555281" cy="3654729"/>
          </a:xfrm>
          <a:prstGeom prst="rect">
            <a:avLst/>
          </a:prstGeom>
          <a:ln w="19050">
            <a:solidFill>
              <a:srgbClr val="00B050"/>
            </a:solidFill>
          </a:ln>
        </p:spPr>
      </p:pic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>
            <a:off x="323528" y="5986642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532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0"/>
            <a:ext cx="69127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7780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FF0066"/>
                    </a:gs>
                    <a:gs pos="90000">
                      <a:srgbClr val="C00000"/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ea typeface="+mj-ea"/>
                <a:cs typeface="+mj-cs"/>
              </a:rPr>
              <a:t>Жанры фольклора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707904" y="2638389"/>
            <a:ext cx="504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Не игла шьёт, а руки.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84546" y="4581128"/>
            <a:ext cx="25907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Пословица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207" y="985416"/>
            <a:ext cx="2867025" cy="4305300"/>
          </a:xfrm>
          <a:prstGeom prst="rect">
            <a:avLst/>
          </a:prstGeom>
          <a:noFill/>
          <a:ln w="19050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трелка вправо 6">
            <a:hlinkClick r:id="rId3" action="ppaction://hlinksldjump"/>
          </p:cNvPr>
          <p:cNvSpPr/>
          <p:nvPr/>
        </p:nvSpPr>
        <p:spPr>
          <a:xfrm>
            <a:off x="323528" y="5986642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8411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0"/>
            <a:ext cx="69127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7780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FF0066"/>
                    </a:gs>
                    <a:gs pos="90000">
                      <a:srgbClr val="C00000"/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ea typeface="+mj-ea"/>
                <a:cs typeface="+mj-cs"/>
              </a:rPr>
              <a:t>Жанры фольклора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403648" y="692696"/>
            <a:ext cx="698477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Раз, два, три, четыре!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Жили мышки на квартире;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Чай пили, чашки били,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По три денежки платили!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Кто не хочет платить – 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Тому и водить!</a:t>
            </a:r>
          </a:p>
          <a:p>
            <a:endParaRPr lang="ru-RU" sz="3200" b="1" dirty="0" smtClean="0">
              <a:solidFill>
                <a:srgbClr val="002060"/>
              </a:solidFill>
            </a:endParaRPr>
          </a:p>
          <a:p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92080" y="4432181"/>
            <a:ext cx="22910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Считалка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469" y="3733345"/>
            <a:ext cx="3949756" cy="2779192"/>
          </a:xfrm>
          <a:prstGeom prst="rect">
            <a:avLst/>
          </a:prstGeom>
          <a:noFill/>
          <a:ln w="19050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трелка вправо 6">
            <a:hlinkClick r:id="rId3" action="ppaction://hlinksldjump"/>
          </p:cNvPr>
          <p:cNvSpPr/>
          <p:nvPr/>
        </p:nvSpPr>
        <p:spPr>
          <a:xfrm>
            <a:off x="179512" y="5975704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5839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0"/>
            <a:ext cx="69127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7780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FF0066"/>
                    </a:gs>
                    <a:gs pos="90000">
                      <a:srgbClr val="C00000"/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ea typeface="+mj-ea"/>
                <a:cs typeface="+mj-cs"/>
              </a:rPr>
              <a:t>Жанры фольклора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403648" y="980728"/>
            <a:ext cx="69847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А большой лохматый пёс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Конуру с собой принёс,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В ней стирал штанишки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Для малютки мышки.</a:t>
            </a:r>
          </a:p>
          <a:p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48064" y="4145253"/>
            <a:ext cx="24593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Небылица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7" name="Стрелка вправо 6">
            <a:hlinkClick r:id="rId2" action="ppaction://hlinksldjump"/>
          </p:cNvPr>
          <p:cNvSpPr/>
          <p:nvPr/>
        </p:nvSpPr>
        <p:spPr>
          <a:xfrm>
            <a:off x="179512" y="5975704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3296824"/>
            <a:ext cx="2981325" cy="2705100"/>
          </a:xfrm>
          <a:prstGeom prst="rect">
            <a:avLst/>
          </a:prstGeom>
          <a:ln w="19050"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2947995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0"/>
            <a:ext cx="69127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7780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FF0066"/>
                    </a:gs>
                    <a:gs pos="90000">
                      <a:srgbClr val="C00000"/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ea typeface="+mj-ea"/>
                <a:cs typeface="+mj-cs"/>
              </a:rPr>
              <a:t>Жанры фольклора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412194" y="620688"/>
            <a:ext cx="698477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Баю - баю - </a:t>
            </a:r>
            <a:r>
              <a:rPr lang="ru-RU" sz="3200" b="1" dirty="0" err="1">
                <a:solidFill>
                  <a:srgbClr val="002060"/>
                </a:solidFill>
              </a:rPr>
              <a:t>баюшки</a:t>
            </a:r>
            <a:r>
              <a:rPr lang="ru-RU" sz="3200" b="1" dirty="0">
                <a:solidFill>
                  <a:srgbClr val="002060"/>
                </a:solidFill>
              </a:rPr>
              <a:t>,</a:t>
            </a:r>
          </a:p>
          <a:p>
            <a:r>
              <a:rPr lang="ru-RU" sz="3200" b="1" dirty="0">
                <a:solidFill>
                  <a:srgbClr val="002060"/>
                </a:solidFill>
              </a:rPr>
              <a:t>Да прискакали </a:t>
            </a:r>
            <a:r>
              <a:rPr lang="ru-RU" sz="3200" b="1" dirty="0" err="1">
                <a:solidFill>
                  <a:srgbClr val="002060"/>
                </a:solidFill>
              </a:rPr>
              <a:t>заюшки</a:t>
            </a:r>
            <a:endParaRPr lang="ru-RU" sz="3200" b="1" dirty="0">
              <a:solidFill>
                <a:srgbClr val="002060"/>
              </a:solidFill>
            </a:endParaRPr>
          </a:p>
          <a:p>
            <a:r>
              <a:rPr lang="ru-RU" sz="3200" b="1" dirty="0">
                <a:solidFill>
                  <a:srgbClr val="002060"/>
                </a:solidFill>
              </a:rPr>
              <a:t>Люли - люли - </a:t>
            </a:r>
            <a:r>
              <a:rPr lang="ru-RU" sz="3200" b="1" dirty="0" err="1">
                <a:solidFill>
                  <a:srgbClr val="002060"/>
                </a:solidFill>
              </a:rPr>
              <a:t>люлюшки</a:t>
            </a:r>
            <a:r>
              <a:rPr lang="ru-RU" sz="3200" b="1" dirty="0">
                <a:solidFill>
                  <a:srgbClr val="002060"/>
                </a:solidFill>
              </a:rPr>
              <a:t>,</a:t>
            </a:r>
          </a:p>
          <a:p>
            <a:r>
              <a:rPr lang="ru-RU" sz="3200" b="1" dirty="0">
                <a:solidFill>
                  <a:srgbClr val="002060"/>
                </a:solidFill>
              </a:rPr>
              <a:t>Да прилетели </a:t>
            </a:r>
            <a:r>
              <a:rPr lang="ru-RU" sz="3200" b="1" dirty="0" err="1">
                <a:solidFill>
                  <a:srgbClr val="002060"/>
                </a:solidFill>
              </a:rPr>
              <a:t>гулюшки</a:t>
            </a:r>
            <a:r>
              <a:rPr lang="ru-RU" sz="3200" b="1" dirty="0">
                <a:solidFill>
                  <a:srgbClr val="002060"/>
                </a:solidFill>
              </a:rPr>
              <a:t>.</a:t>
            </a:r>
          </a:p>
          <a:p>
            <a:r>
              <a:rPr lang="ru-RU" sz="3200" b="1" dirty="0">
                <a:solidFill>
                  <a:srgbClr val="002060"/>
                </a:solidFill>
              </a:rPr>
              <a:t>Стали гули </a:t>
            </a:r>
            <a:r>
              <a:rPr lang="ru-RU" sz="3200" b="1" dirty="0" err="1">
                <a:solidFill>
                  <a:srgbClr val="002060"/>
                </a:solidFill>
              </a:rPr>
              <a:t>гулевать</a:t>
            </a:r>
            <a:r>
              <a:rPr lang="ru-RU" sz="3200" b="1" dirty="0">
                <a:solidFill>
                  <a:srgbClr val="002060"/>
                </a:solidFill>
              </a:rPr>
              <a:t> </a:t>
            </a:r>
          </a:p>
          <a:p>
            <a:r>
              <a:rPr lang="ru-RU" sz="3200" b="1" dirty="0">
                <a:solidFill>
                  <a:srgbClr val="002060"/>
                </a:solidFill>
              </a:rPr>
              <a:t>Да стал мой милый засыпать.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16016" y="4229040"/>
            <a:ext cx="315983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Колыбельная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песня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7" name="Стрелка вправо 6">
            <a:hlinkClick r:id="rId2" action="ppaction://hlinksldjump"/>
          </p:cNvPr>
          <p:cNvSpPr/>
          <p:nvPr/>
        </p:nvSpPr>
        <p:spPr>
          <a:xfrm>
            <a:off x="179512" y="6093296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716" y="3663026"/>
            <a:ext cx="3888432" cy="2430270"/>
          </a:xfrm>
          <a:prstGeom prst="rect">
            <a:avLst/>
          </a:prstGeom>
          <a:noFill/>
          <a:ln w="19050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2473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</TotalTime>
  <Words>535</Words>
  <Application>Microsoft Office PowerPoint</Application>
  <PresentationFormat>Экран (4:3)</PresentationFormat>
  <Paragraphs>127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PowerPoint</vt:lpstr>
      <vt:lpstr>«Чтение — вот лучшее учение. Следовать за мыслями великого человека — есть наука самая занимательная»                  Пушкин А.С.</vt:lpstr>
      <vt:lpstr>План путешествия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Екатерина</cp:lastModifiedBy>
  <cp:revision>53</cp:revision>
  <dcterms:created xsi:type="dcterms:W3CDTF">2014-06-15T09:49:01Z</dcterms:created>
  <dcterms:modified xsi:type="dcterms:W3CDTF">2015-01-03T16:16:38Z</dcterms:modified>
</cp:coreProperties>
</file>